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64" r:id="rId3"/>
    <p:sldId id="293" r:id="rId4"/>
    <p:sldId id="262" r:id="rId5"/>
    <p:sldId id="349" r:id="rId6"/>
    <p:sldId id="351" r:id="rId7"/>
    <p:sldId id="354" r:id="rId8"/>
    <p:sldId id="350" r:id="rId9"/>
    <p:sldId id="285" r:id="rId10"/>
    <p:sldId id="288" r:id="rId11"/>
    <p:sldId id="312" r:id="rId12"/>
    <p:sldId id="313" r:id="rId13"/>
    <p:sldId id="286" r:id="rId14"/>
    <p:sldId id="319" r:id="rId15"/>
    <p:sldId id="320" r:id="rId16"/>
    <p:sldId id="321" r:id="rId17"/>
    <p:sldId id="342" r:id="rId18"/>
    <p:sldId id="332" r:id="rId19"/>
    <p:sldId id="276" r:id="rId20"/>
    <p:sldId id="298" r:id="rId21"/>
    <p:sldId id="294" r:id="rId22"/>
    <p:sldId id="295" r:id="rId23"/>
    <p:sldId id="299" r:id="rId24"/>
    <p:sldId id="361" r:id="rId25"/>
    <p:sldId id="362" r:id="rId26"/>
    <p:sldId id="363" r:id="rId27"/>
    <p:sldId id="355" r:id="rId28"/>
    <p:sldId id="330" r:id="rId29"/>
    <p:sldId id="324" r:id="rId30"/>
    <p:sldId id="357" r:id="rId31"/>
    <p:sldId id="364" r:id="rId32"/>
    <p:sldId id="30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42" autoAdjust="0"/>
    <p:restoredTop sz="96859" autoAdjust="0"/>
  </p:normalViewPr>
  <p:slideViewPr>
    <p:cSldViewPr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96259-D431-4BF5-8102-46E208C3431B}" type="datetimeFigureOut">
              <a:rPr lang="ru-RU" smtClean="0"/>
              <a:pPr/>
              <a:t>13.07.2012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CFFB-F513-4651-9D7D-439B96577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CFFB-F513-4651-9D7D-439B9657712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8191-A490-44A4-A051-F57ED00502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3429024"/>
          </a:xfrm>
          <a:effectLst>
            <a:outerShdw blurRad="50800" dist="38100" dir="5400000" algn="t" rotWithShape="0">
              <a:prstClr val="black">
                <a:alpha val="55000"/>
              </a:prstClr>
            </a:outerShdw>
          </a:effectLst>
        </p:spPr>
        <p:txBody>
          <a:bodyPr/>
          <a:lstStyle>
            <a:lvl1pPr>
              <a:defRPr b="1" i="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955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99536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0298" y="4143380"/>
            <a:ext cx="4143404" cy="20717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40188" cy="639762"/>
          </a:xfrm>
        </p:spPr>
        <p:txBody>
          <a:bodyPr anchor="b"/>
          <a:lstStyle>
            <a:lvl1pPr marL="0" indent="0">
              <a:buNone/>
              <a:defRPr sz="2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639762"/>
          </a:xfrm>
        </p:spPr>
        <p:txBody>
          <a:bodyPr anchor="b"/>
          <a:lstStyle>
            <a:lvl1pPr marL="0" indent="0">
              <a:buNone/>
              <a:defRPr sz="2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prstGeom prst="rect">
            <a:avLst/>
          </a:prstGeom>
          <a:gradFill>
            <a:gsLst>
              <a:gs pos="3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8229600" cy="5643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9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R. Mountain, Syracuse University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492875"/>
            <a:ext cx="6120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492875"/>
            <a:ext cx="827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fld id="{4D8021A0-9D5F-4A34-91EE-64829328A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82575" indent="-2825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070C0"/>
          </a:solidFill>
          <a:latin typeface="Calibri" pitchFamily="34" charset="0"/>
          <a:ea typeface="+mn-ea"/>
          <a:cs typeface="+mn-cs"/>
        </a:defRPr>
      </a:lvl2pPr>
      <a:lvl3pPr marL="57785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rgbClr val="006600"/>
          </a:solidFill>
          <a:latin typeface="Calibri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bg1">
              <a:lumMod val="50000"/>
            </a:schemeClr>
          </a:solidFill>
          <a:latin typeface="Calibri" pitchFamily="34" charset="0"/>
          <a:ea typeface="+mn-ea"/>
          <a:cs typeface="+mn-cs"/>
        </a:defRPr>
      </a:lvl4pPr>
      <a:lvl5pPr marL="914400" indent="-228600" algn="l" defTabSz="914400" rtl="0" eaLnBrk="1" latinLnBrk="0" hangingPunct="1">
        <a:spcBef>
          <a:spcPct val="20000"/>
        </a:spcBef>
        <a:buFont typeface="+mj-lt"/>
        <a:buAutoNum type="arabicPeriod"/>
        <a:defRPr sz="2000" kern="1200">
          <a:solidFill>
            <a:schemeClr val="accent6">
              <a:lumMod val="7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342902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APPLICATIONS of </a:t>
            </a:r>
            <a:br>
              <a:rPr lang="en-US" sz="4800" dirty="0" smtClean="0"/>
            </a:br>
            <a:r>
              <a:rPr lang="en-US" sz="4800" dirty="0" smtClean="0"/>
              <a:t>HIGH ENERGY PHYSICS</a:t>
            </a:r>
            <a:endParaRPr lang="ru-RU" sz="4800" dirty="0" smtClean="0"/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–(  R&amp;D, IDEAS, TECH  )– </a:t>
            </a:r>
            <a:r>
              <a:rPr lang="en-US" sz="3600" dirty="0" smtClean="0">
                <a:effectLst>
                  <a:innerShdw blurRad="114300">
                    <a:prstClr val="black"/>
                  </a:innerShdw>
                </a:effectLst>
              </a:rPr>
              <a:t/>
            </a:r>
            <a:br>
              <a:rPr lang="en-US" sz="3600" dirty="0" smtClean="0">
                <a:effectLst>
                  <a:innerShdw blurRad="114300">
                    <a:prstClr val="black"/>
                  </a:innerShdw>
                </a:effectLst>
              </a:rPr>
            </a:br>
            <a:r>
              <a:rPr lang="en-US" sz="14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en-US" sz="3600" dirty="0" smtClean="0">
                <a:effectLst>
                  <a:innerShdw blurRad="114300">
                    <a:prstClr val="black"/>
                  </a:innerShdw>
                </a:effectLst>
              </a:rPr>
              <a:t/>
            </a:r>
            <a:br>
              <a:rPr lang="en-US" sz="3600" dirty="0" smtClean="0">
                <a:effectLst>
                  <a:innerShdw blurRad="114300">
                    <a:prstClr val="black"/>
                  </a:innerShdw>
                </a:effectLst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.: mainly particle accelerators and detectors :.</a:t>
            </a:r>
            <a:endParaRPr lang="ru-RU" sz="3600" dirty="0">
              <a:solidFill>
                <a:schemeClr val="bg1">
                  <a:lumMod val="6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</a:rPr>
              <a:t>R. Mountain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Syracuse University</a:t>
            </a:r>
            <a:endParaRPr lang="en-US" i="1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5" name="Picture 4" descr="SUseal.gif"/>
          <p:cNvPicPr>
            <a:picLocks noChangeAspect="1"/>
          </p:cNvPicPr>
          <p:nvPr/>
        </p:nvPicPr>
        <p:blipFill>
          <a:blip r:embed="rId3" cstate="print">
            <a:lum bright="36000"/>
          </a:blip>
          <a:stretch>
            <a:fillRect/>
          </a:stretch>
        </p:blipFill>
        <p:spPr>
          <a:xfrm>
            <a:off x="3962400" y="5334000"/>
            <a:ext cx="1295400" cy="131786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File:Roentg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932" y="971080"/>
            <a:ext cx="3863843" cy="5429288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038600" cy="56436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Origins </a:t>
            </a:r>
          </a:p>
          <a:p>
            <a:pPr lvl="1"/>
            <a:r>
              <a:rPr lang="en-US" dirty="0" smtClean="0"/>
              <a:t>Wilhelm Conrad Roentgen, 1895</a:t>
            </a:r>
          </a:p>
          <a:p>
            <a:pPr lvl="1"/>
            <a:r>
              <a:rPr lang="en-US" dirty="0" smtClean="0"/>
              <a:t>First Nobel Prize, 1901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(detector)</a:t>
            </a:r>
            <a:endParaRPr lang="en-US" dirty="0" smtClean="0"/>
          </a:p>
          <a:p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Imaging:  use x-rays to shadow object, create latent image on photographic film, or energy pattern on CCD camera</a:t>
            </a:r>
          </a:p>
          <a:p>
            <a:pPr lvl="1"/>
            <a:r>
              <a:rPr lang="en-US" dirty="0" smtClean="0"/>
              <a:t>Therapeutic:  use x-ray beam to deposit energy in object (e.g. cancer cells)</a:t>
            </a:r>
          </a:p>
          <a:p>
            <a:r>
              <a:rPr lang="en-US" dirty="0" smtClean="0"/>
              <a:t>Physics </a:t>
            </a:r>
          </a:p>
          <a:p>
            <a:pPr lvl="1"/>
            <a:r>
              <a:rPr lang="en-US" dirty="0" smtClean="0"/>
              <a:t>X-rays penetrate object, pass through with some amount of attenuation (either small or large, depends on Z) </a:t>
            </a:r>
          </a:p>
          <a:p>
            <a:pPr lvl="2"/>
            <a:r>
              <a:rPr lang="en-US" dirty="0" smtClean="0"/>
              <a:t>Small:  passes through, transmitted, can be used to create an image  (imaging)</a:t>
            </a:r>
          </a:p>
          <a:p>
            <a:pPr lvl="2"/>
            <a:r>
              <a:rPr lang="en-US" dirty="0" smtClean="0"/>
              <a:t>Large:  deposits energy, locally heats object (</a:t>
            </a:r>
            <a:r>
              <a:rPr lang="en-US" dirty="0" smtClean="0"/>
              <a:t>therapeutic, “conventional” radiotherapy)</a:t>
            </a:r>
            <a:endParaRPr lang="en-US" dirty="0" smtClean="0"/>
          </a:p>
          <a:p>
            <a:pPr lvl="1"/>
            <a:r>
              <a:rPr lang="en-US" dirty="0" smtClean="0"/>
              <a:t>Behavior is similar for all photons (X, Gamma, UV, VIS, …)</a:t>
            </a:r>
          </a:p>
          <a:p>
            <a:r>
              <a:rPr lang="en-US" dirty="0" smtClean="0"/>
              <a:t>Advantages </a:t>
            </a:r>
          </a:p>
          <a:p>
            <a:pPr lvl="1"/>
            <a:r>
              <a:rPr lang="en-US" dirty="0" smtClean="0"/>
              <a:t>Relatively simple</a:t>
            </a:r>
          </a:p>
          <a:p>
            <a:pPr lvl="1"/>
            <a:r>
              <a:rPr lang="en-US" dirty="0" smtClean="0"/>
              <a:t>Depends on 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470400" y="928670"/>
            <a:ext cx="4673600" cy="5504115"/>
            <a:chOff x="4470400" y="928670"/>
            <a:chExt cx="4673600" cy="5504115"/>
          </a:xfrm>
        </p:grpSpPr>
        <p:pic>
          <p:nvPicPr>
            <p:cNvPr id="8" name="Picture 6" descr="First Human X-ray Ever Taken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470400" y="928670"/>
              <a:ext cx="4673600" cy="54991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072330" y="5786454"/>
              <a:ext cx="185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Roentgen’s wife</a:t>
              </a:r>
            </a:p>
            <a:p>
              <a:pPr algn="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(first x-ray image)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</p:grpSp>
      <p:pic>
        <p:nvPicPr>
          <p:cNvPr id="9" name="Picture 2" descr="as they finish the X-ray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5076" y="928670"/>
            <a:ext cx="4572000" cy="5505062"/>
          </a:xfrm>
          <a:prstGeom prst="rect">
            <a:avLst/>
          </a:prstGeom>
          <a:noFill/>
        </p:spPr>
      </p:pic>
      <p:pic>
        <p:nvPicPr>
          <p:cNvPr id="10" name="Picture 8" descr="http://factmag-images.s3.amazonaws.com/wp-content/uploads/2011/08/x-ray-hands.jpg"/>
          <p:cNvPicPr>
            <a:picLocks noChangeAspect="1" noChangeArrowheads="1"/>
          </p:cNvPicPr>
          <p:nvPr/>
        </p:nvPicPr>
        <p:blipFill>
          <a:blip r:embed="rId5" cstate="print"/>
          <a:srcRect r="47328"/>
          <a:stretch>
            <a:fillRect/>
          </a:stretch>
        </p:blipFill>
        <p:spPr bwMode="auto">
          <a:xfrm>
            <a:off x="4714876" y="857232"/>
            <a:ext cx="4179133" cy="566904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15206" y="5786454"/>
            <a:ext cx="1478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Modern x-ray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image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5434E-6 L -0.49983 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82659E-7 L -0.51944 -0.002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Origins</a:t>
            </a:r>
          </a:p>
          <a:p>
            <a:pPr lvl="1"/>
            <a:r>
              <a:rPr lang="en-US" dirty="0" smtClean="0"/>
              <a:t>1960s</a:t>
            </a:r>
          </a:p>
          <a:p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Imaging device, 2D or 3D</a:t>
            </a:r>
          </a:p>
          <a:p>
            <a:pPr lvl="1"/>
            <a:r>
              <a:rPr lang="en-US" dirty="0" smtClean="0"/>
              <a:t>Use radionuclide tracer technique (tracer = biochemical agent which bonds with target cancer cells, e.g. </a:t>
            </a:r>
            <a:r>
              <a:rPr lang="en-US" baseline="30000" dirty="0" smtClean="0"/>
              <a:t>18</a:t>
            </a:r>
            <a:r>
              <a:rPr lang="en-US" dirty="0" smtClean="0"/>
              <a:t>F-FDG)</a:t>
            </a:r>
          </a:p>
          <a:p>
            <a:r>
              <a:rPr lang="en-US" dirty="0" smtClean="0"/>
              <a:t>Physics </a:t>
            </a:r>
          </a:p>
          <a:p>
            <a:pPr lvl="1"/>
            <a:r>
              <a:rPr lang="en-US" dirty="0" smtClean="0"/>
              <a:t>Radionuclide decays, emitting </a:t>
            </a:r>
            <a:r>
              <a:rPr lang="en-US" dirty="0" smtClean="0">
                <a:sym typeface="Symbol" charset="2"/>
              </a:rPr>
              <a:t></a:t>
            </a:r>
            <a:r>
              <a:rPr lang="en-US" baseline="30000" dirty="0" smtClean="0"/>
              <a:t>+</a:t>
            </a:r>
          </a:p>
          <a:p>
            <a:pPr lvl="1"/>
            <a:r>
              <a:rPr lang="en-US" dirty="0" smtClean="0">
                <a:sym typeface="Symbol" charset="2"/>
              </a:rPr>
              <a:t></a:t>
            </a:r>
            <a:r>
              <a:rPr lang="en-US" baseline="30000" dirty="0" smtClean="0"/>
              <a:t>+</a:t>
            </a:r>
            <a:r>
              <a:rPr lang="en-US" dirty="0" smtClean="0"/>
              <a:t> annihilates with e</a:t>
            </a:r>
            <a:r>
              <a:rPr lang="en-US" baseline="30000" dirty="0" smtClean="0"/>
              <a:t>–</a:t>
            </a:r>
            <a:r>
              <a:rPr lang="en-US" dirty="0" smtClean="0"/>
              <a:t> from tissue, forms back-to-back 0.511 MeV gamma pair</a:t>
            </a:r>
          </a:p>
          <a:p>
            <a:pPr lvl="1"/>
            <a:r>
              <a:rPr lang="en-US" dirty="0" smtClean="0"/>
              <a:t>Gamma pairs are detected using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PMT + crystal scintillators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in a ring arrangement</a:t>
            </a:r>
          </a:p>
          <a:p>
            <a:r>
              <a:rPr lang="en-US" dirty="0" smtClean="0"/>
              <a:t>Analysis </a:t>
            </a:r>
          </a:p>
          <a:p>
            <a:pPr lvl="1"/>
            <a:r>
              <a:rPr lang="en-US" dirty="0" smtClean="0"/>
              <a:t>Make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 coincidence </a:t>
            </a:r>
            <a:r>
              <a:rPr lang="en-US" dirty="0" smtClean="0"/>
              <a:t>(∆t &lt; 6–12 ns) between any pair of these detectors </a:t>
            </a:r>
          </a:p>
          <a:p>
            <a:pPr lvl="1"/>
            <a:r>
              <a:rPr lang="en-US" dirty="0" smtClean="0"/>
              <a:t>Each detector pair defines a line</a:t>
            </a:r>
          </a:p>
          <a:p>
            <a:pPr lvl="1"/>
            <a:r>
              <a:rPr lang="en-US" dirty="0" smtClean="0"/>
              <a:t>Reconstruct position of radiotracer by intersection of all such lines</a:t>
            </a:r>
          </a:p>
          <a:p>
            <a:pPr lvl="1"/>
            <a:r>
              <a:rPr lang="en-US" dirty="0" smtClean="0"/>
              <a:t>Can add TOF (time-of-flight) info to reduce noise, correct ions for attenuation, scattering, noise, etc.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Positron Emission Tomography (PET)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2712" y="1071546"/>
            <a:ext cx="3957648" cy="5124900"/>
            <a:chOff x="357158" y="1000108"/>
            <a:chExt cx="3957648" cy="5124900"/>
          </a:xfrm>
        </p:grpSpPr>
        <p:pic>
          <p:nvPicPr>
            <p:cNvPr id="8" name="Picture 2" descr="http://www.nationalgeographicstock.com/comp/X5/445/9965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-76229" y="1433495"/>
              <a:ext cx="4781550" cy="39147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1142976" y="5786454"/>
              <a:ext cx="31718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Davis Meltzer, National Geographic</a:t>
              </a:r>
              <a:endPara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496" y="869678"/>
            <a:ext cx="9001156" cy="5643602"/>
            <a:chOff x="-414" y="888914"/>
            <a:chExt cx="9001156" cy="5643602"/>
          </a:xfrm>
        </p:grpSpPr>
        <p:grpSp>
          <p:nvGrpSpPr>
            <p:cNvPr id="20" name="Group 31"/>
            <p:cNvGrpSpPr/>
            <p:nvPr/>
          </p:nvGrpSpPr>
          <p:grpSpPr>
            <a:xfrm>
              <a:off x="-414" y="888914"/>
              <a:ext cx="9001156" cy="5643602"/>
              <a:chOff x="-21772" y="888914"/>
              <a:chExt cx="9001156" cy="564360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21772" y="888914"/>
                <a:ext cx="9001156" cy="56436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8"/>
              <p:cNvGrpSpPr/>
              <p:nvPr/>
            </p:nvGrpSpPr>
            <p:grpSpPr>
              <a:xfrm>
                <a:off x="414366" y="1357298"/>
                <a:ext cx="8229600" cy="4572032"/>
                <a:chOff x="414366" y="1357298"/>
                <a:chExt cx="8229600" cy="4572032"/>
              </a:xfrm>
            </p:grpSpPr>
            <p:graphicFrame>
              <p:nvGraphicFramePr>
                <p:cNvPr id="25" name="Object 5"/>
                <p:cNvGraphicFramePr>
                  <a:graphicFrameLocks noChangeAspect="1"/>
                </p:cNvGraphicFramePr>
                <p:nvPr/>
              </p:nvGraphicFramePr>
              <p:xfrm>
                <a:off x="414366" y="1477980"/>
                <a:ext cx="8229600" cy="4451350"/>
              </p:xfrm>
              <a:graphic>
                <a:graphicData uri="http://schemas.openxmlformats.org/presentationml/2006/ole">
                  <p:oleObj spid="_x0000_s48132" name="Document" r:id="rId4" imgW="5765292" imgH="3302508" progId="Word.Document.8">
                    <p:embed/>
                  </p:oleObj>
                </a:graphicData>
              </a:graphic>
            </p:graphicFrame>
            <p:sp>
              <p:nvSpPr>
                <p:cNvPr id="2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14762" y="2786058"/>
                  <a:ext cx="2357454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sz="1600" b="1" dirty="0">
                      <a:latin typeface="Times New Roman" pitchFamily="18" charset="0"/>
                      <a:cs typeface="Times New Roman" pitchFamily="18" charset="0"/>
                    </a:rPr>
                    <a:t>Positron </a:t>
                  </a:r>
                  <a:r>
                    <a:rPr lang="en-US" sz="1600" b="1" dirty="0" smtClean="0">
                      <a:latin typeface="Times New Roman" pitchFamily="18" charset="0"/>
                      <a:cs typeface="Times New Roman" pitchFamily="18" charset="0"/>
                    </a:rPr>
                    <a:t>travels short </a:t>
                  </a:r>
                  <a:r>
                    <a:rPr lang="en-US" sz="1600" b="1" dirty="0">
                      <a:latin typeface="Times New Roman" pitchFamily="18" charset="0"/>
                      <a:cs typeface="Times New Roman" pitchFamily="18" charset="0"/>
                    </a:rPr>
                    <a:t>distance in </a:t>
                  </a:r>
                  <a:r>
                    <a:rPr lang="en-US" sz="1600" b="1" dirty="0" smtClean="0">
                      <a:latin typeface="Times New Roman" pitchFamily="18" charset="0"/>
                      <a:cs typeface="Times New Roman" pitchFamily="18" charset="0"/>
                    </a:rPr>
                    <a:t>tissue</a:t>
                  </a:r>
                  <a:endParaRPr lang="en-US" sz="1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78676" y="1357298"/>
                  <a:ext cx="2888548" cy="46166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C0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Calibri" pitchFamily="34" charset="0"/>
                    </a:rPr>
                    <a:t>Positron Annihilation</a:t>
                  </a:r>
                  <a:endParaRPr lang="en-US" sz="2400" b="1" dirty="0">
                    <a:solidFill>
                      <a:srgbClr val="C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4214810" y="6072206"/>
              <a:ext cx="4747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From J. Karp, Positron Emission Tomography, Fermilab colloquium, 2004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1848" y="3812694"/>
              <a:ext cx="9444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in tracer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Images </a:t>
            </a:r>
            <a:endParaRPr lang="en-US" dirty="0"/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6676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24128" y="479715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(FDG)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Origin</a:t>
            </a:r>
          </a:p>
          <a:p>
            <a:pPr lvl="1"/>
            <a:r>
              <a:rPr lang="en-US" dirty="0" smtClean="0"/>
              <a:t>Developed by: Robert Wilson, Harvard, 1946</a:t>
            </a:r>
          </a:p>
          <a:p>
            <a:pPr lvl="1"/>
            <a:r>
              <a:rPr lang="en-US" dirty="0" smtClean="0"/>
              <a:t>Purpose: Cancer treatment </a:t>
            </a:r>
          </a:p>
          <a:p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Cyclotron (accelerator)</a:t>
            </a:r>
          </a:p>
          <a:p>
            <a:pPr lvl="1"/>
            <a:r>
              <a:rPr lang="en-US" dirty="0" smtClean="0"/>
              <a:t>Accelerate protons to low energies, KE≈200 MeV</a:t>
            </a:r>
          </a:p>
          <a:p>
            <a:pPr lvl="1"/>
            <a:r>
              <a:rPr lang="en-US" dirty="0" smtClean="0"/>
              <a:t>Shoot proton beam at patient:  head, body, extremity</a:t>
            </a:r>
          </a:p>
          <a:p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Protons penetrate the body, deposit energy along path, until it has lost enough and then stops in the body </a:t>
            </a:r>
          </a:p>
          <a:p>
            <a:pPr lvl="1"/>
            <a:r>
              <a:rPr lang="en-US" dirty="0" smtClean="0"/>
              <a:t>Bragg curve: deposits most of energy at end of its path, called “ranging out”</a:t>
            </a:r>
          </a:p>
          <a:p>
            <a:pPr lvl="1"/>
            <a:r>
              <a:rPr lang="en-US" dirty="0" smtClean="0"/>
              <a:t>Calculate energy needed for proton to reach target tumor (range) and it will deposit most of its energy into the tumor only, and only a small amount into intermediate tissue</a:t>
            </a:r>
          </a:p>
          <a:p>
            <a:r>
              <a:rPr lang="en-US" dirty="0" smtClean="0"/>
              <a:t>Clinical </a:t>
            </a:r>
          </a:p>
          <a:p>
            <a:pPr lvl="1"/>
            <a:r>
              <a:rPr lang="en-US" dirty="0" smtClean="0"/>
              <a:t>Operation:  energy heats cancer </a:t>
            </a:r>
            <a:r>
              <a:rPr lang="en-US" dirty="0" smtClean="0"/>
              <a:t>cells</a:t>
            </a:r>
          </a:p>
          <a:p>
            <a:pPr lvl="2"/>
            <a:r>
              <a:rPr lang="en-US" dirty="0" smtClean="0"/>
              <a:t>impeding </a:t>
            </a:r>
            <a:r>
              <a:rPr lang="en-US" dirty="0" smtClean="0"/>
              <a:t>cell division, plus </a:t>
            </a:r>
            <a:endParaRPr lang="en-US" dirty="0" smtClean="0"/>
          </a:p>
          <a:p>
            <a:pPr lvl="2"/>
            <a:r>
              <a:rPr lang="en-US" dirty="0" smtClean="0"/>
              <a:t>damaging cells, increasing </a:t>
            </a:r>
            <a:r>
              <a:rPr lang="en-US" dirty="0" smtClean="0"/>
              <a:t>probability of cell death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4509120"/>
            <a:ext cx="4038600" cy="199171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Advantages </a:t>
            </a:r>
          </a:p>
          <a:p>
            <a:pPr lvl="1"/>
            <a:r>
              <a:rPr lang="en-US" dirty="0" smtClean="0"/>
              <a:t>Differs from conventional (x-ray) radiation therapy:  </a:t>
            </a:r>
          </a:p>
          <a:p>
            <a:pPr lvl="2"/>
            <a:r>
              <a:rPr lang="en-US" dirty="0" smtClean="0"/>
              <a:t>Proton is a “depth charge” as used in PT</a:t>
            </a:r>
          </a:p>
          <a:p>
            <a:pPr lvl="2"/>
            <a:r>
              <a:rPr lang="en-US" dirty="0" smtClean="0"/>
              <a:t>Gamma-rays are like a penetrating laser, damaging tissue on straight line, before/after/in tumor 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Facilities: </a:t>
            </a:r>
            <a:r>
              <a:rPr lang="en-US" dirty="0" smtClean="0"/>
              <a:t> 12 </a:t>
            </a:r>
            <a:r>
              <a:rPr lang="en-US" dirty="0" smtClean="0"/>
              <a:t>in USA, ~6 online </a:t>
            </a:r>
            <a:r>
              <a:rPr lang="en-US" dirty="0" smtClean="0"/>
              <a:t>soon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Proton Therapy (PT)</a:t>
            </a:r>
            <a:endParaRPr lang="en-US" dirty="0"/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2" cstate="print"/>
          <a:srcRect t="3194" r="6976" b="30313"/>
          <a:stretch>
            <a:fillRect/>
          </a:stretch>
        </p:blipFill>
        <p:spPr bwMode="auto">
          <a:xfrm>
            <a:off x="5357818" y="928670"/>
            <a:ext cx="263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NPTC @ MGH — Cyclotron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AF7-A054-4623-BCA7-92E9AADF95F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7" name="Content Placeholder 36" descr="P82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62645"/>
            <a:ext cx="8143932" cy="6095355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85786" y="857232"/>
            <a:ext cx="7858180" cy="357190"/>
          </a:xfrm>
          <a:solidFill>
            <a:schemeClr val="bg1">
              <a:lumMod val="85000"/>
              <a:alpha val="34000"/>
            </a:schemeClr>
          </a:solidFill>
        </p:spPr>
        <p:txBody>
          <a:bodyPr>
            <a:normAutofit fontScale="62500" lnSpcReduction="20000"/>
          </a:bodyPr>
          <a:lstStyle/>
          <a:p>
            <a:pPr algn="ctr"/>
            <a:r>
              <a:rPr lang="en-US" i="1" dirty="0" smtClean="0"/>
              <a:t>Northeast Proton Therapy Facility @ Mass General Hospital, Boston MA</a:t>
            </a:r>
          </a:p>
          <a:p>
            <a:pPr algn="ctr"/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43108" y="3500438"/>
            <a:ext cx="133062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Louvain #00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NPTC @ MGH — </a:t>
            </a:r>
            <a:r>
              <a:rPr lang="en-US" dirty="0" err="1" smtClean="0"/>
              <a:t>Beamline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AF7-A054-4623-BCA7-92E9AADF95F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3" descr="P820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275814"/>
            <a:ext cx="4419600" cy="3307866"/>
          </a:xfrm>
          <a:prstGeom prst="rect">
            <a:avLst/>
          </a:prstGeom>
          <a:noFill/>
        </p:spPr>
      </p:pic>
      <p:pic>
        <p:nvPicPr>
          <p:cNvPr id="4" name="Content Placeholder 3" descr="P820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4683257" cy="3505200"/>
          </a:xfrm>
        </p:spPr>
      </p:pic>
      <p:sp>
        <p:nvSpPr>
          <p:cNvPr id="9" name="Rectangle 8"/>
          <p:cNvSpPr/>
          <p:nvPr/>
        </p:nvSpPr>
        <p:spPr>
          <a:xfrm>
            <a:off x="1214414" y="4429132"/>
            <a:ext cx="1598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Extraction Line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3636" y="2786058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Beam Line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NPTC @ MGH — Patient Area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AF7-A054-4623-BCA7-92E9AADF95F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Content Placeholder 3" descr="P82100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1" y="754121"/>
            <a:ext cx="8153399" cy="6102441"/>
          </a:xfrm>
        </p:spPr>
      </p:pic>
      <p:sp>
        <p:nvSpPr>
          <p:cNvPr id="8" name="Rectangle 7"/>
          <p:cNvSpPr/>
          <p:nvPr/>
        </p:nvSpPr>
        <p:spPr>
          <a:xfrm>
            <a:off x="4016030" y="4169270"/>
            <a:ext cx="94436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Patient</a:t>
            </a:r>
            <a:endParaRPr lang="en-US" sz="2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0550" y="4000504"/>
            <a:ext cx="109844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Arm</a:t>
            </a:r>
          </a:p>
          <a:p>
            <a:pPr algn="ctr"/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(rotates)</a:t>
            </a:r>
            <a:endParaRPr lang="en-US" sz="2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5918" y="3392140"/>
            <a:ext cx="2024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Calibri" pitchFamily="34" charset="0"/>
              </a:rPr>
              <a:t>230 MeV protons</a:t>
            </a:r>
            <a:endParaRPr lang="en-US" sz="20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57290" y="3831124"/>
            <a:ext cx="3008470" cy="1484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027000" y="3521764"/>
            <a:ext cx="642942" cy="6429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8156045">
            <a:off x="3568143" y="3026347"/>
            <a:ext cx="114358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Aperture</a:t>
            </a:r>
            <a:endParaRPr lang="en-US" sz="2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7645304">
            <a:off x="6770524" y="4588019"/>
            <a:ext cx="912814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Gantry</a:t>
            </a:r>
            <a:endParaRPr lang="en-US" sz="2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Heidelberg Therapy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7518" cy="564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388" y="6215082"/>
            <a:ext cx="1938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acceleratorsamerica.org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Origins </a:t>
            </a:r>
          </a:p>
          <a:p>
            <a:pPr lvl="1"/>
            <a:r>
              <a:rPr lang="en-US" dirty="0" smtClean="0"/>
              <a:t>L. </a:t>
            </a:r>
            <a:r>
              <a:rPr lang="en-US" dirty="0" err="1" smtClean="0"/>
              <a:t>Leksell</a:t>
            </a:r>
            <a:r>
              <a:rPr lang="en-US" dirty="0" smtClean="0"/>
              <a:t>, Stockholm, 1951</a:t>
            </a:r>
          </a:p>
          <a:p>
            <a:pPr lvl="1"/>
            <a:r>
              <a:rPr lang="en-US" dirty="0" err="1" smtClean="0"/>
              <a:t>Cyberknife</a:t>
            </a:r>
            <a:r>
              <a:rPr lang="en-US" dirty="0" smtClean="0"/>
              <a:t>, 1994 (feedback)</a:t>
            </a:r>
          </a:p>
          <a:p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Uses intense radioactive sources: 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60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 gamma-rays</a:t>
            </a:r>
          </a:p>
          <a:p>
            <a:pPr lvl="1"/>
            <a:r>
              <a:rPr lang="en-US" dirty="0" smtClean="0"/>
              <a:t>Purpose: non-invasive treatment of brain tumors</a:t>
            </a:r>
          </a:p>
          <a:p>
            <a:r>
              <a:rPr lang="en-US" dirty="0" smtClean="0"/>
              <a:t>Physics </a:t>
            </a:r>
          </a:p>
          <a:p>
            <a:pPr lvl="1"/>
            <a:r>
              <a:rPr lang="en-US" dirty="0" smtClean="0"/>
              <a:t>Collimating of gamma-rays into many precision beams</a:t>
            </a:r>
          </a:p>
          <a:p>
            <a:pPr lvl="1"/>
            <a:r>
              <a:rPr lang="en-US" dirty="0" smtClean="0"/>
              <a:t>Relies on </a:t>
            </a:r>
            <a:r>
              <a:rPr lang="en-US" dirty="0" smtClean="0"/>
              <a:t>intensity superposition </a:t>
            </a:r>
            <a:r>
              <a:rPr lang="en-US" dirty="0" smtClean="0"/>
              <a:t>of </a:t>
            </a:r>
            <a:r>
              <a:rPr lang="en-US" dirty="0" smtClean="0"/>
              <a:t>gamma-ray beams </a:t>
            </a:r>
          </a:p>
          <a:p>
            <a:r>
              <a:rPr lang="en-US" dirty="0" smtClean="0"/>
              <a:t>Clinical </a:t>
            </a:r>
          </a:p>
          <a:p>
            <a:pPr lvl="1"/>
            <a:r>
              <a:rPr lang="en-US" dirty="0" smtClean="0"/>
              <a:t>Similar to conventional radiation therapy, with same drawbacks </a:t>
            </a:r>
          </a:p>
          <a:p>
            <a:pPr lvl="1"/>
            <a:r>
              <a:rPr lang="en-US" dirty="0" smtClean="0"/>
              <a:t>Facilitates treatment of small targets deep within the </a:t>
            </a:r>
            <a:r>
              <a:rPr lang="en-US" dirty="0" smtClean="0"/>
              <a:t>brain</a:t>
            </a:r>
          </a:p>
          <a:p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xfrm>
            <a:off x="4648200" y="4000504"/>
            <a:ext cx="4038600" cy="25003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Gamma Knife</a:t>
            </a:r>
            <a:endParaRPr lang="en-US" dirty="0"/>
          </a:p>
        </p:txBody>
      </p:sp>
      <p:pic>
        <p:nvPicPr>
          <p:cNvPr id="8" name="Picture 2" descr="http://www.aafp.org/garrett/20081201/afp20081201p1254-f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980728"/>
            <a:ext cx="3810000" cy="2809876"/>
          </a:xfrm>
          <a:prstGeom prst="rect">
            <a:avLst/>
          </a:prstGeom>
          <a:noFill/>
        </p:spPr>
      </p:pic>
      <p:pic>
        <p:nvPicPr>
          <p:cNvPr id="88066" name="Picture 2" descr="Perfex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5064"/>
            <a:ext cx="3657600" cy="24288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508104" y="6165304"/>
            <a:ext cx="2339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Upstate Gamma Knife Center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to </a:t>
            </a:r>
            <a:br>
              <a:rPr lang="en-US" smtClean="0"/>
            </a:br>
            <a:r>
              <a:rPr lang="en-US" smtClean="0"/>
              <a:t>archaeology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III.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500298" y="4500570"/>
            <a:ext cx="4143404" cy="1714512"/>
          </a:xfrm>
        </p:spPr>
        <p:txBody>
          <a:bodyPr/>
          <a:lstStyle/>
          <a:p>
            <a:pPr lvl="1"/>
            <a:r>
              <a:rPr lang="en-US" dirty="0" smtClean="0"/>
              <a:t>Muon Tomography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Applications of High Energy Physics     </a:t>
            </a:r>
          </a:p>
          <a:p>
            <a:pPr lvl="1"/>
            <a:r>
              <a:rPr lang="en-US" dirty="0" smtClean="0"/>
              <a:t>Particle physics is a basic science (no direct applications), </a:t>
            </a:r>
            <a:r>
              <a:rPr lang="en-US" i="1" dirty="0" smtClean="0"/>
              <a:t>but</a:t>
            </a:r>
            <a:r>
              <a:rPr lang="en-US" dirty="0" smtClean="0"/>
              <a:t>… </a:t>
            </a:r>
          </a:p>
          <a:p>
            <a:pPr lvl="1"/>
            <a:r>
              <a:rPr lang="en-US" dirty="0" smtClean="0"/>
              <a:t>There is a great deal of:  </a:t>
            </a:r>
          </a:p>
          <a:p>
            <a:pPr lvl="2"/>
            <a:r>
              <a:rPr lang="en-US" dirty="0" smtClean="0"/>
              <a:t>R&amp;D (needed to build accelerators and detectors for HEP), </a:t>
            </a:r>
          </a:p>
          <a:p>
            <a:pPr lvl="2"/>
            <a:r>
              <a:rPr lang="en-US" dirty="0" smtClean="0"/>
              <a:t>Ideas and concepts generated (incl. theoretical), and </a:t>
            </a:r>
          </a:p>
          <a:p>
            <a:pPr lvl="2"/>
            <a:r>
              <a:rPr lang="en-US" dirty="0" smtClean="0"/>
              <a:t>Practical technological developments</a:t>
            </a:r>
          </a:p>
          <a:p>
            <a:pPr lvl="1"/>
            <a:r>
              <a:rPr lang="en-US" dirty="0" smtClean="0"/>
              <a:t>Will consider these as applied to other fields and disciplines</a:t>
            </a:r>
          </a:p>
          <a:p>
            <a:pPr lvl="1"/>
            <a:r>
              <a:rPr lang="en-US" dirty="0" smtClean="0"/>
              <a:t>Beyond the technology, what is unique to particle physics is the </a:t>
            </a:r>
            <a:r>
              <a:rPr lang="en-US" i="1" dirty="0" smtClean="0"/>
              <a:t>scale </a:t>
            </a:r>
            <a:r>
              <a:rPr lang="en-US" dirty="0" smtClean="0"/>
              <a:t>of the science:  its size and complexity.  Dealing with scale issues is also exportable to other fields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Near Fields </a:t>
            </a:r>
            <a:r>
              <a:rPr lang="en-US" dirty="0" smtClean="0"/>
              <a:t>— (other) </a:t>
            </a:r>
            <a:r>
              <a:rPr lang="en-US" dirty="0" smtClean="0"/>
              <a:t>physics, astronomy, geology, …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Far Fields </a:t>
            </a:r>
            <a:r>
              <a:rPr lang="en-US" dirty="0" smtClean="0"/>
              <a:t>— medicine, electronics, computing, …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Really Far Fields </a:t>
            </a:r>
            <a:r>
              <a:rPr lang="en-US" dirty="0" smtClean="0"/>
              <a:t>— energy, defense, industry, … 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002060"/>
                </a:solidFill>
              </a:rPr>
              <a:t>Take a random walk through some of these other fields…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3971924" cy="56436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Origin</a:t>
            </a:r>
          </a:p>
          <a:p>
            <a:pPr lvl="1"/>
            <a:r>
              <a:rPr lang="en-US" dirty="0" smtClean="0"/>
              <a:t>Luis Alvarez, 1968 </a:t>
            </a:r>
          </a:p>
          <a:p>
            <a:pPr lvl="1"/>
            <a:r>
              <a:rPr lang="en-US" dirty="0" smtClean="0"/>
              <a:t>Imaged </a:t>
            </a:r>
            <a:r>
              <a:rPr lang="en-US" dirty="0" err="1" smtClean="0"/>
              <a:t>Khefe</a:t>
            </a:r>
            <a:r>
              <a:rPr lang="en-US" dirty="0" smtClean="0"/>
              <a:t> Pyramid (2</a:t>
            </a:r>
            <a:r>
              <a:rPr lang="en-US" baseline="30000" dirty="0" smtClean="0"/>
              <a:t>nd</a:t>
            </a:r>
            <a:r>
              <a:rPr lang="en-US" dirty="0" smtClean="0"/>
              <a:t> Giza), in search of… hidden chambers</a:t>
            </a:r>
          </a:p>
          <a:p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Uses cosmic rays </a:t>
            </a:r>
          </a:p>
          <a:p>
            <a:pPr lvl="1"/>
            <a:r>
              <a:rPr lang="en-US" dirty="0" smtClean="0"/>
              <a:t>Uses directional detectors in a large array</a:t>
            </a:r>
          </a:p>
          <a:p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Passing muons are preferentially absorbed by denser material</a:t>
            </a:r>
          </a:p>
          <a:p>
            <a:pPr lvl="1"/>
            <a:r>
              <a:rPr lang="en-US" dirty="0" smtClean="0"/>
              <a:t>Scattering dominates resolution</a:t>
            </a:r>
          </a:p>
          <a:p>
            <a:pPr lvl="1"/>
            <a:r>
              <a:rPr lang="en-US" dirty="0" smtClean="0"/>
              <a:t>Map flux in a given direction </a:t>
            </a:r>
          </a:p>
          <a:p>
            <a:pPr lvl="1"/>
            <a:r>
              <a:rPr lang="en-US" dirty="0" smtClean="0"/>
              <a:t>Reconstruction of density in 3D using standard computational tomography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Muon Tomography</a:t>
            </a:r>
            <a:endParaRPr 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 t="24529"/>
          <a:stretch>
            <a:fillRect/>
          </a:stretch>
        </p:blipFill>
        <p:spPr bwMode="auto">
          <a:xfrm>
            <a:off x="4500562" y="1285860"/>
            <a:ext cx="440715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5957" t="13544" r="11620" b="15349"/>
          <a:stretch>
            <a:fillRect/>
          </a:stretch>
        </p:blipFill>
        <p:spPr bwMode="auto">
          <a:xfrm>
            <a:off x="5286380" y="4143380"/>
            <a:ext cx="3071834" cy="218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439955" y="6286520"/>
            <a:ext cx="4704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From: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Schwitters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Imaging Maya Pyramids with Cosmic Ray Muons, 2008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880983"/>
            <a:ext cx="2865334" cy="47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/ defense </a:t>
            </a:r>
            <a:br>
              <a:rPr lang="en-US" dirty="0" smtClean="0"/>
            </a:b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IV.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0298" y="4357694"/>
            <a:ext cx="4143404" cy="1857388"/>
          </a:xfrm>
        </p:spPr>
        <p:txBody>
          <a:bodyPr/>
          <a:lstStyle/>
          <a:p>
            <a:pPr lvl="1"/>
            <a:r>
              <a:rPr lang="en-US" dirty="0" smtClean="0"/>
              <a:t>MST</a:t>
            </a:r>
          </a:p>
          <a:p>
            <a:pPr lvl="1"/>
            <a:r>
              <a:rPr lang="en-US" dirty="0" smtClean="0"/>
              <a:t>Backscatter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Technique </a:t>
            </a:r>
          </a:p>
          <a:p>
            <a:pPr lvl="1"/>
            <a:r>
              <a:rPr lang="en-US" dirty="0" smtClean="0"/>
              <a:t>Similar to muon tomography but uses scattered muons instead of straight-</a:t>
            </a:r>
            <a:r>
              <a:rPr lang="en-US" dirty="0" err="1" smtClean="0"/>
              <a:t>throughs</a:t>
            </a:r>
            <a:endParaRPr lang="en-US" dirty="0" smtClean="0"/>
          </a:p>
          <a:p>
            <a:pPr lvl="1"/>
            <a:r>
              <a:rPr lang="en-US" dirty="0" smtClean="0"/>
              <a:t>Use tracking detectors like drift chambers, to get direction of muon </a:t>
            </a:r>
          </a:p>
          <a:p>
            <a:pPr lvl="1"/>
            <a:r>
              <a:rPr lang="en-US" dirty="0" smtClean="0"/>
              <a:t>Non-invasive</a:t>
            </a:r>
          </a:p>
          <a:p>
            <a:r>
              <a:rPr lang="en-US" dirty="0" smtClean="0"/>
              <a:t>Physics </a:t>
            </a:r>
          </a:p>
          <a:p>
            <a:pPr lvl="1"/>
            <a:r>
              <a:rPr lang="en-US" dirty="0" smtClean="0"/>
              <a:t>Coulomb (EM) scattering </a:t>
            </a:r>
          </a:p>
          <a:p>
            <a:pPr lvl="1"/>
            <a:r>
              <a:rPr lang="en-US" dirty="0" smtClean="0"/>
              <a:t>Scattering goes like density: denser, high-Z materials scatter more</a:t>
            </a:r>
          </a:p>
          <a:p>
            <a:pPr lvl="1"/>
            <a:r>
              <a:rPr lang="en-US" dirty="0" smtClean="0"/>
              <a:t>Use timing to see muons that scatter and reconstruct to the scattering point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Large size objects</a:t>
            </a:r>
          </a:p>
          <a:p>
            <a:pPr lvl="1"/>
            <a:r>
              <a:rPr lang="en-US" dirty="0" smtClean="0"/>
              <a:t>Cargo containers , trucks, etc.</a:t>
            </a:r>
          </a:p>
          <a:p>
            <a:pPr lvl="1"/>
            <a:r>
              <a:rPr lang="en-US" dirty="0" smtClean="0"/>
              <a:t>Hidden nukes under layers of steel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Scatter Tomography</a:t>
            </a:r>
            <a:endParaRPr lang="en-U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3429024" cy="32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164" y="4071942"/>
            <a:ext cx="3331646" cy="25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3543296" cy="564360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Origin</a:t>
            </a:r>
          </a:p>
          <a:p>
            <a:pPr lvl="1"/>
            <a:r>
              <a:rPr lang="en-US" dirty="0" err="1" smtClean="0"/>
              <a:t>Towe</a:t>
            </a:r>
            <a:r>
              <a:rPr lang="en-US" dirty="0" smtClean="0"/>
              <a:t> &amp; Jacobs, 1981</a:t>
            </a:r>
          </a:p>
          <a:p>
            <a:pPr lvl="1"/>
            <a:r>
              <a:rPr lang="en-US" dirty="0" smtClean="0"/>
              <a:t>9/11</a:t>
            </a:r>
          </a:p>
          <a:p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Uses x-rays</a:t>
            </a:r>
          </a:p>
          <a:p>
            <a:pPr lvl="1"/>
            <a:r>
              <a:rPr lang="en-US" dirty="0" smtClean="0"/>
              <a:t>Point-source or scanning beam source</a:t>
            </a:r>
          </a:p>
          <a:p>
            <a:r>
              <a:rPr lang="en-US" dirty="0" smtClean="0"/>
              <a:t>Physics </a:t>
            </a:r>
          </a:p>
          <a:p>
            <a:pPr lvl="1"/>
            <a:r>
              <a:rPr lang="en-US" dirty="0" smtClean="0"/>
              <a:t>Compton scattering, select  large angles </a:t>
            </a:r>
          </a:p>
          <a:p>
            <a:pPr lvl="1"/>
            <a:r>
              <a:rPr lang="en-US" dirty="0" smtClean="0"/>
              <a:t>Energy tuned to penetrate clothing, not skin</a:t>
            </a:r>
          </a:p>
          <a:p>
            <a:pPr lvl="1"/>
            <a:r>
              <a:rPr lang="en-US" dirty="0" smtClean="0"/>
              <a:t>Dose:  equivalent to 2 min high altitude flight (TSA)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Airport security</a:t>
            </a:r>
          </a:p>
          <a:p>
            <a:pPr lvl="1"/>
            <a:r>
              <a:rPr lang="en-US" dirty="0" smtClean="0"/>
              <a:t>Cargo containers, trucks</a:t>
            </a:r>
          </a:p>
          <a:p>
            <a:pPr lvl="1"/>
            <a:r>
              <a:rPr lang="en-US" dirty="0" smtClean="0"/>
              <a:t>One side only needed to </a:t>
            </a:r>
            <a:r>
              <a:rPr lang="en-US" dirty="0" smtClean="0"/>
              <a:t>scan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5929330"/>
            <a:ext cx="4038600" cy="5715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 Scanners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43372" y="1000108"/>
            <a:ext cx="4805638" cy="4786346"/>
            <a:chOff x="4138657" y="1500174"/>
            <a:chExt cx="4805638" cy="4786346"/>
          </a:xfrm>
        </p:grpSpPr>
        <p:pic>
          <p:nvPicPr>
            <p:cNvPr id="9" name="Picture 6" descr="http://media.defenseindustrydaily.com/images/PUB_Z-Backscatter_Explanation_lg.jpg"/>
            <p:cNvPicPr>
              <a:picLocks noChangeAspect="1" noChangeArrowheads="1"/>
            </p:cNvPicPr>
            <p:nvPr/>
          </p:nvPicPr>
          <p:blipFill>
            <a:blip r:embed="rId2" cstate="print"/>
            <a:srcRect t="6944"/>
            <a:stretch>
              <a:fillRect/>
            </a:stretch>
          </p:blipFill>
          <p:spPr bwMode="auto">
            <a:xfrm>
              <a:off x="4138657" y="1500174"/>
              <a:ext cx="4805638" cy="478634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7749587" y="3470565"/>
              <a:ext cx="118013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i="1" u="sng" dirty="0" smtClean="0">
                  <a:solidFill>
                    <a:schemeClr val="accent2"/>
                  </a:solidFill>
                  <a:latin typeface="Calibri" pitchFamily="34" charset="0"/>
                </a:rPr>
                <a:t>TRANSMISSION</a:t>
              </a:r>
              <a:endParaRPr lang="en-US" sz="1200" b="1" i="1" u="sng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43372" y="3396188"/>
              <a:ext cx="107375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i="1" u="sng" dirty="0" smtClean="0">
                  <a:solidFill>
                    <a:schemeClr val="accent2"/>
                  </a:solidFill>
                  <a:latin typeface="Calibri" pitchFamily="34" charset="0"/>
                </a:rPr>
                <a:t>BACKSCATTER</a:t>
              </a:r>
              <a:endParaRPr lang="en-US" sz="1200" b="1" i="1" u="sng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 </a:t>
            </a:r>
            <a:r>
              <a:rPr lang="en-US" dirty="0" err="1" smtClean="0"/>
              <a:t>vs</a:t>
            </a:r>
            <a:r>
              <a:rPr lang="en-US" dirty="0" smtClean="0"/>
              <a:t> Transmission</a:t>
            </a:r>
            <a:endParaRPr lang="en-US" dirty="0"/>
          </a:p>
        </p:txBody>
      </p:sp>
      <p:pic>
        <p:nvPicPr>
          <p:cNvPr id="8" name="Picture 10" descr="http://media.defenseindustrydaily.com/images/ELEC_Z-Backscatter_vs_X-ray_Briefcas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068" y="3800478"/>
            <a:ext cx="5715000" cy="2743201"/>
          </a:xfrm>
          <a:prstGeom prst="rect">
            <a:avLst/>
          </a:prstGeom>
          <a:noFill/>
        </p:spPr>
      </p:pic>
      <p:pic>
        <p:nvPicPr>
          <p:cNvPr id="10" name="Picture 4" descr="http://static.arstechnica.com/11-30-2010/xray-vs-backsca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857232"/>
            <a:ext cx="4881554" cy="292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Backscatter Images</a:t>
            </a:r>
            <a:endParaRPr lang="en-US" dirty="0"/>
          </a:p>
        </p:txBody>
      </p:sp>
      <p:pic>
        <p:nvPicPr>
          <p:cNvPr id="8" name="Picture 6" descr="Forensic Science Geek of the Week Challe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655913" cy="290035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86380" y="4572008"/>
            <a:ext cx="2786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Susan Hallowell, Director of TSA’s research lab, c.2011. 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Backscattered x-rays are light, while absorbed x-rays are dark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42" y="1071546"/>
            <a:ext cx="2095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4286256"/>
            <a:ext cx="4038600" cy="22145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Backscatter scanners:  two, for front and back images</a:t>
            </a:r>
          </a:p>
          <a:p>
            <a:endParaRPr lang="en-US" sz="2400" dirty="0" smtClean="0"/>
          </a:p>
          <a:p>
            <a:r>
              <a:rPr lang="en-US" sz="1800" b="0" dirty="0" smtClean="0"/>
              <a:t>(also in airports are millimeter wave scanners, which uses EHF RF frequency waves)</a:t>
            </a:r>
            <a:endParaRPr lang="en-US" sz="1800" b="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r="51562"/>
          <a:stretch>
            <a:fillRect/>
          </a:stretch>
        </p:blipFill>
        <p:spPr>
          <a:xfrm>
            <a:off x="4496673" y="1071546"/>
            <a:ext cx="2210569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3328982" cy="25717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 twist</a:t>
            </a:r>
          </a:p>
          <a:p>
            <a:pPr lvl="1"/>
            <a:r>
              <a:rPr lang="en-US" dirty="0" smtClean="0"/>
              <a:t>Package backscatter scanner into a van: </a:t>
            </a:r>
            <a:r>
              <a:rPr lang="en-US" dirty="0" smtClean="0"/>
              <a:t>ZBV</a:t>
            </a:r>
            <a:r>
              <a:rPr lang="en-US" baseline="30000" dirty="0" smtClean="0"/>
              <a:t>TM</a:t>
            </a:r>
            <a:endParaRPr lang="en-US" dirty="0" smtClean="0"/>
          </a:p>
          <a:p>
            <a:pPr lvl="1"/>
            <a:r>
              <a:rPr lang="en-US" dirty="0" smtClean="0"/>
              <a:t>Mobile </a:t>
            </a:r>
            <a:r>
              <a:rPr lang="en-US" dirty="0" smtClean="0"/>
              <a:t>unit </a:t>
            </a:r>
          </a:p>
          <a:p>
            <a:pPr marL="512763" lvl="2">
              <a:buNone/>
            </a:pPr>
            <a:r>
              <a:rPr lang="en-US" dirty="0" smtClean="0"/>
              <a:t>(not Google Street View)</a:t>
            </a:r>
            <a:endParaRPr lang="en-US" dirty="0" smtClean="0"/>
          </a:p>
          <a:p>
            <a:pPr lvl="1"/>
            <a:r>
              <a:rPr lang="en-US" dirty="0" smtClean="0"/>
              <a:t>Still delivers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Backscatter Van</a:t>
            </a:r>
            <a:endParaRPr lang="en-US" dirty="0"/>
          </a:p>
        </p:txBody>
      </p:sp>
      <p:pic>
        <p:nvPicPr>
          <p:cNvPr id="8" name="Picture 2" descr="http://nuclead.com/images/backscatter%20scan%20sim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857232"/>
            <a:ext cx="5357818" cy="3541183"/>
          </a:xfrm>
          <a:prstGeom prst="rect">
            <a:avLst/>
          </a:prstGeom>
          <a:noFill/>
        </p:spPr>
      </p:pic>
      <p:pic>
        <p:nvPicPr>
          <p:cNvPr id="9" name="Picture 4" descr="The ZBV is the number one selling non-intrusive mobile inspection system for cargo and vehicl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29132"/>
            <a:ext cx="4400550" cy="2114550"/>
          </a:xfrm>
          <a:prstGeom prst="rect">
            <a:avLst/>
          </a:prstGeom>
          <a:noFill/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44577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TO </a:t>
            </a:r>
            <a:br>
              <a:rPr lang="en-US" dirty="0" smtClean="0"/>
            </a:br>
            <a:r>
              <a:rPr lang="en-US" dirty="0" smtClean="0"/>
              <a:t>ELECTRONICS AND COMPUTING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V.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0298" y="4357694"/>
            <a:ext cx="4143404" cy="1857388"/>
          </a:xfrm>
        </p:spPr>
        <p:txBody>
          <a:bodyPr/>
          <a:lstStyle/>
          <a:p>
            <a:pPr lvl="1"/>
            <a:r>
              <a:rPr lang="en-US" dirty="0" smtClean="0"/>
              <a:t>Radiation Damage</a:t>
            </a:r>
          </a:p>
          <a:p>
            <a:pPr lvl="1"/>
            <a:r>
              <a:rPr lang="en-US" dirty="0" smtClean="0"/>
              <a:t>Computing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Cosmic ray radiation exists and can damage electronics when passing through silicon</a:t>
            </a:r>
          </a:p>
          <a:p>
            <a:pPr lvl="1"/>
            <a:r>
              <a:rPr lang="en-US" dirty="0" smtClean="0"/>
              <a:t>Damage can be serious and can affect operation of: </a:t>
            </a:r>
          </a:p>
          <a:p>
            <a:pPr lvl="2"/>
            <a:r>
              <a:rPr lang="en-US" dirty="0" smtClean="0"/>
              <a:t>Satellites </a:t>
            </a:r>
            <a:r>
              <a:rPr lang="en-US" sz="1700" i="1" dirty="0" smtClean="0">
                <a:solidFill>
                  <a:schemeClr val="bg1">
                    <a:lumMod val="65000"/>
                  </a:schemeClr>
                </a:solidFill>
              </a:rPr>
              <a:t>… who cares?</a:t>
            </a:r>
            <a:endParaRPr lang="en-US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 smtClean="0"/>
              <a:t>Spacecraft </a:t>
            </a:r>
            <a:r>
              <a:rPr lang="en-US" sz="1700" i="1" dirty="0" smtClean="0">
                <a:solidFill>
                  <a:schemeClr val="bg1">
                    <a:lumMod val="65000"/>
                  </a:schemeClr>
                </a:solidFill>
              </a:rPr>
              <a:t>… </a:t>
            </a:r>
            <a:r>
              <a:rPr lang="en-US" sz="1700" i="1" dirty="0" err="1" smtClean="0">
                <a:solidFill>
                  <a:schemeClr val="bg1">
                    <a:lumMod val="65000"/>
                  </a:schemeClr>
                </a:solidFill>
              </a:rPr>
              <a:t>meh</a:t>
            </a:r>
            <a:r>
              <a:rPr lang="en-US" sz="1700" i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dirty="0" smtClean="0"/>
          </a:p>
          <a:p>
            <a:pPr lvl="2"/>
            <a:r>
              <a:rPr lang="en-US" dirty="0" smtClean="0"/>
              <a:t>Airplanes </a:t>
            </a:r>
            <a:r>
              <a:rPr lang="en-US" sz="1700" i="1" dirty="0" smtClean="0">
                <a:solidFill>
                  <a:schemeClr val="bg1">
                    <a:lumMod val="65000"/>
                  </a:schemeClr>
                </a:solidFill>
              </a:rPr>
              <a:t>… what?</a:t>
            </a:r>
            <a:endParaRPr lang="en-US" dirty="0" smtClean="0"/>
          </a:p>
          <a:p>
            <a:pPr lvl="2"/>
            <a:r>
              <a:rPr lang="en-US" dirty="0" err="1" smtClean="0"/>
              <a:t>iPhones</a:t>
            </a:r>
            <a:r>
              <a:rPr lang="en-US" dirty="0" smtClean="0"/>
              <a:t> </a:t>
            </a:r>
            <a:r>
              <a:rPr lang="en-US" sz="1700" i="1" dirty="0" smtClean="0">
                <a:solidFill>
                  <a:schemeClr val="bg1">
                    <a:lumMod val="65000"/>
                  </a:schemeClr>
                </a:solidFill>
              </a:rPr>
              <a:t>… NO!</a:t>
            </a:r>
            <a:endParaRPr lang="en-US" dirty="0" smtClean="0"/>
          </a:p>
          <a:p>
            <a:pPr lvl="1"/>
            <a:r>
              <a:rPr lang="en-US" dirty="0" smtClean="0"/>
              <a:t>Enhanced radiation environment at high altitudes is similar to HEP accelerator environment</a:t>
            </a:r>
          </a:p>
          <a:p>
            <a:pPr lvl="1"/>
            <a:r>
              <a:rPr lang="en-US" dirty="0" smtClean="0"/>
              <a:t>Effects have small probability, and so depend on the dose rates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038600" cy="38639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Effects </a:t>
            </a:r>
          </a:p>
          <a:p>
            <a:pPr lvl="1"/>
            <a:r>
              <a:rPr lang="en-US" dirty="0" smtClean="0"/>
              <a:t>Damage usually to digital electronics, so effects are seen in damage to computers</a:t>
            </a:r>
          </a:p>
          <a:p>
            <a:pPr lvl="2"/>
            <a:r>
              <a:rPr lang="en-US" dirty="0" smtClean="0"/>
              <a:t>esp. bit flips in memories, called single-event upsets (SEU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many other effects</a:t>
            </a:r>
            <a:endParaRPr lang="en-US" dirty="0" smtClean="0"/>
          </a:p>
          <a:p>
            <a:pPr lvl="1"/>
            <a:r>
              <a:rPr lang="en-US" dirty="0" smtClean="0"/>
              <a:t>Micro-Electronics (chips) can be </a:t>
            </a:r>
            <a:r>
              <a:rPr lang="en-US" dirty="0" err="1" smtClean="0"/>
              <a:t>rad</a:t>
            </a:r>
            <a:r>
              <a:rPr lang="en-US" dirty="0" smtClean="0"/>
              <a:t>-hard or </a:t>
            </a:r>
            <a:r>
              <a:rPr lang="en-US" dirty="0" err="1" smtClean="0"/>
              <a:t>rad</a:t>
            </a:r>
            <a:r>
              <a:rPr lang="en-US" dirty="0" smtClean="0"/>
              <a:t>-soft </a:t>
            </a:r>
          </a:p>
          <a:p>
            <a:pPr lvl="1"/>
            <a:r>
              <a:rPr lang="en-US" dirty="0" smtClean="0"/>
              <a:t>Need to measure tolerances for </a:t>
            </a:r>
            <a:r>
              <a:rPr lang="en-US" dirty="0" err="1" smtClean="0"/>
              <a:t>rad</a:t>
            </a:r>
            <a:r>
              <a:rPr lang="en-US" dirty="0" smtClean="0"/>
              <a:t> damage for various components and develop mitigation strategies to avoid big problems </a:t>
            </a:r>
          </a:p>
          <a:p>
            <a:pPr lvl="1"/>
            <a:r>
              <a:rPr lang="en-US" dirty="0" smtClean="0"/>
              <a:t>Have measured this ourselves and seen these effects (and others)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AF7-A054-4623-BCA7-92E9AADF95F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Radiation Damage to Micro-Electronics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929190" y="835207"/>
            <a:ext cx="3500462" cy="1593661"/>
            <a:chOff x="5286380" y="1406711"/>
            <a:chExt cx="3500462" cy="1593661"/>
          </a:xfrm>
        </p:grpSpPr>
        <p:grpSp>
          <p:nvGrpSpPr>
            <p:cNvPr id="9" name="Group 13"/>
            <p:cNvGrpSpPr/>
            <p:nvPr/>
          </p:nvGrpSpPr>
          <p:grpSpPr>
            <a:xfrm>
              <a:off x="6500826" y="1785926"/>
              <a:ext cx="1428760" cy="357190"/>
              <a:chOff x="6500826" y="1785926"/>
              <a:chExt cx="1428760" cy="35719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500826" y="1785926"/>
                <a:ext cx="357190" cy="35719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0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858016" y="1785926"/>
                <a:ext cx="357190" cy="35719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1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215206" y="1785926"/>
                <a:ext cx="357190" cy="35719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1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572396" y="1785926"/>
                <a:ext cx="357190" cy="35719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0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305995" y="1785926"/>
              <a:ext cx="10519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4-bit word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01024" y="1785926"/>
              <a:ext cx="642942" cy="3571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=   </a:t>
              </a:r>
              <a:r>
                <a:rPr lang="en-US" b="1" dirty="0" smtClean="0">
                  <a:latin typeface="Calibri" pitchFamily="34" charset="0"/>
                </a:rPr>
                <a:t>6</a:t>
              </a:r>
              <a:endParaRPr lang="en-US" b="1" dirty="0">
                <a:latin typeface="Calibri" pitchFamily="34" charset="0"/>
              </a:endParaRPr>
            </a:p>
          </p:txBody>
        </p:sp>
        <p:grpSp>
          <p:nvGrpSpPr>
            <p:cNvPr id="12" name="Group 14"/>
            <p:cNvGrpSpPr/>
            <p:nvPr/>
          </p:nvGrpSpPr>
          <p:grpSpPr>
            <a:xfrm>
              <a:off x="6500826" y="2381243"/>
              <a:ext cx="1428760" cy="357190"/>
              <a:chOff x="6500826" y="1785926"/>
              <a:chExt cx="1428760" cy="35719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858016" y="1785926"/>
                <a:ext cx="357190" cy="35719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1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215206" y="1785926"/>
                <a:ext cx="357190" cy="35719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1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572396" y="1785926"/>
                <a:ext cx="357190" cy="35719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0</a:t>
                </a: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500826" y="1785926"/>
                <a:ext cx="357190" cy="35719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1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rot="5400000">
              <a:off x="6357950" y="2500306"/>
              <a:ext cx="785818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001024" y="2381243"/>
              <a:ext cx="785818" cy="3571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=   </a:t>
              </a:r>
              <a:r>
                <a:rPr lang="en-US" b="1" dirty="0" smtClean="0">
                  <a:solidFill>
                    <a:schemeClr val="accent2"/>
                  </a:solidFill>
                  <a:latin typeface="Calibri" pitchFamily="34" charset="0"/>
                </a:rPr>
                <a:t>14</a:t>
              </a:r>
              <a:endParaRPr lang="en-US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86380" y="2250696"/>
              <a:ext cx="10813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cosmic ray</a:t>
              </a:r>
            </a:p>
            <a:p>
              <a:r>
                <a:rPr lang="en-US" sz="1600" dirty="0" smtClean="0">
                  <a:latin typeface="Calibri" pitchFamily="34" charset="0"/>
                </a:rPr>
                <a:t>flips a bit…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4357" y="1406711"/>
              <a:ext cx="899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MEMORY</a:t>
              </a:r>
              <a:endParaRPr lang="en-US" sz="14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Test Setup (</a:t>
            </a:r>
            <a:r>
              <a:rPr lang="en-US" dirty="0" smtClean="0"/>
              <a:t>SU HEP)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4AF7-A054-4623-BCA7-92E9AADF95F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2" name="Content Placeholder 3" descr="P822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8144793" cy="6096000"/>
          </a:xfrm>
        </p:spPr>
      </p:pic>
      <p:sp>
        <p:nvSpPr>
          <p:cNvPr id="23" name="TextBox 22"/>
          <p:cNvSpPr txBox="1"/>
          <p:nvPr/>
        </p:nvSpPr>
        <p:spPr>
          <a:xfrm>
            <a:off x="5438852" y="1143000"/>
            <a:ext cx="118173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Aperture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Ø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12.7 mm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5134052" y="1981200"/>
            <a:ext cx="914400" cy="7620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39052" y="1143000"/>
            <a:ext cx="14125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Ion Chamber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734252" y="1676400"/>
            <a:ext cx="914400" cy="7620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90852" y="1219200"/>
            <a:ext cx="154824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FPGA Board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1378687">
            <a:off x="5383549" y="2743200"/>
            <a:ext cx="10182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 Beam</a:t>
            </a:r>
            <a:endParaRPr lang="en-US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3152852" y="3276600"/>
            <a:ext cx="1066800" cy="762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5286452" y="3124200"/>
            <a:ext cx="1447800" cy="76200"/>
          </a:xfrm>
          <a:prstGeom prst="straightConnector1">
            <a:avLst/>
          </a:prstGeom>
          <a:ln>
            <a:solidFill>
              <a:srgbClr val="FFC000"/>
            </a:solidFill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71852" y="6211669"/>
            <a:ext cx="14285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Adjustable 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mechanics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Higgs Today!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4274" name="Picture 2" descr="http://www.particlezoo.net/individual_pages/info/higgs_boson_handm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476250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World Wide Web </a:t>
            </a:r>
          </a:p>
          <a:p>
            <a:pPr lvl="1"/>
            <a:r>
              <a:rPr lang="en-US" dirty="0" smtClean="0"/>
              <a:t>WWW invented at CERN </a:t>
            </a:r>
            <a:r>
              <a:rPr lang="en-US" dirty="0" smtClean="0"/>
              <a:t>***</a:t>
            </a:r>
            <a:endParaRPr lang="en-US" dirty="0" smtClean="0"/>
          </a:p>
          <a:p>
            <a:pPr lvl="1"/>
            <a:r>
              <a:rPr lang="en-US" dirty="0" smtClean="0"/>
              <a:t>Invented to solve the problem of communicating in an international collaboration of thousands of physicists (for the LHC generation)</a:t>
            </a:r>
          </a:p>
          <a:p>
            <a:pPr lvl="1"/>
            <a:r>
              <a:rPr lang="en-US" dirty="0" smtClean="0"/>
              <a:t>Not Internet (DARPA)</a:t>
            </a:r>
          </a:p>
          <a:p>
            <a:r>
              <a:rPr lang="en-US" dirty="0" smtClean="0"/>
              <a:t>Massive data handling</a:t>
            </a:r>
          </a:p>
          <a:p>
            <a:pPr lvl="1"/>
            <a:r>
              <a:rPr lang="en-US" dirty="0" smtClean="0"/>
              <a:t>Hardware farms, algorithms for parallel computing</a:t>
            </a:r>
          </a:p>
          <a:p>
            <a:pPr lvl="1"/>
            <a:r>
              <a:rPr lang="en-US" dirty="0" smtClean="0"/>
              <a:t>Cloud / Grid computing</a:t>
            </a:r>
          </a:p>
          <a:p>
            <a:r>
              <a:rPr lang="en-US" dirty="0" smtClean="0"/>
              <a:t>Simulation and Analysis Tools </a:t>
            </a:r>
          </a:p>
          <a:p>
            <a:pPr lvl="1"/>
            <a:r>
              <a:rPr lang="en-US" dirty="0" smtClean="0"/>
              <a:t>GEANT, EGS, FLUKA large HEP </a:t>
            </a:r>
            <a:r>
              <a:rPr lang="en-US" dirty="0" smtClean="0"/>
              <a:t>simulation software </a:t>
            </a:r>
            <a:r>
              <a:rPr lang="en-US" dirty="0" smtClean="0"/>
              <a:t>packages applied to other fields</a:t>
            </a:r>
          </a:p>
          <a:p>
            <a:pPr lvl="1"/>
            <a:r>
              <a:rPr lang="en-US" dirty="0" smtClean="0"/>
              <a:t>ROOT interactive statistical analysis </a:t>
            </a:r>
            <a:r>
              <a:rPr lang="en-US" dirty="0" smtClean="0"/>
              <a:t>tool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21431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Programming and Algorithmic Advances</a:t>
            </a:r>
          </a:p>
          <a:p>
            <a:pPr lvl="1"/>
            <a:r>
              <a:rPr lang="en-US" dirty="0" smtClean="0"/>
              <a:t>Neural nets</a:t>
            </a:r>
          </a:p>
          <a:p>
            <a:pPr lvl="1"/>
            <a:r>
              <a:rPr lang="en-US" dirty="0" smtClean="0"/>
              <a:t>Decision trees</a:t>
            </a:r>
          </a:p>
          <a:p>
            <a:pPr lvl="1"/>
            <a:r>
              <a:rPr lang="en-US" dirty="0" smtClean="0"/>
              <a:t>Principal component analyses </a:t>
            </a:r>
            <a:endParaRPr lang="en-US" dirty="0" smtClean="0"/>
          </a:p>
          <a:p>
            <a:pPr lvl="1"/>
            <a:r>
              <a:rPr lang="en-US" dirty="0" smtClean="0"/>
              <a:t>etc</a:t>
            </a:r>
            <a:r>
              <a:rPr lang="en-US" dirty="0" smtClean="0"/>
              <a:t>. </a:t>
            </a:r>
            <a:r>
              <a:rPr lang="en-US" dirty="0" smtClean="0"/>
              <a:t>etc. </a:t>
            </a:r>
            <a:r>
              <a:rPr lang="en-US" dirty="0" smtClean="0"/>
              <a:t>…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&amp; Networks</a:t>
            </a:r>
            <a:endParaRPr lang="en-US" dirty="0"/>
          </a:p>
        </p:txBody>
      </p:sp>
      <p:pic>
        <p:nvPicPr>
          <p:cNvPr id="14" name="Picture 2" descr="http://www.fnal.gov/pub/science/benefits/images/computing_g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107529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 Enough?</a:t>
            </a:r>
            <a:endParaRPr lang="en-US" dirty="0"/>
          </a:p>
        </p:txBody>
      </p:sp>
      <p:pic>
        <p:nvPicPr>
          <p:cNvPr id="8" name="Picture 2" descr="http://8.mshcdn.com/wp-content/gallery/higgs-boson-memes/homer-hi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493110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Future:  Are We There Yet?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57232"/>
            <a:ext cx="8291264" cy="30038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will High Energy Physics impact the Future?  </a:t>
            </a:r>
          </a:p>
          <a:p>
            <a:endParaRPr lang="en-US" dirty="0" smtClean="0"/>
          </a:p>
          <a:p>
            <a:r>
              <a:rPr lang="en-US" dirty="0" smtClean="0"/>
              <a:t>Ours is a basic science…</a:t>
            </a:r>
          </a:p>
          <a:p>
            <a:endParaRPr lang="en-US" dirty="0" smtClean="0"/>
          </a:p>
          <a:p>
            <a:r>
              <a:rPr lang="en-US" dirty="0" smtClean="0"/>
              <a:t>– Faraday, 1840s</a:t>
            </a:r>
          </a:p>
          <a:p>
            <a:r>
              <a:rPr lang="en-US" dirty="0" smtClean="0"/>
              <a:t>– Rutherford, 1911</a:t>
            </a:r>
          </a:p>
          <a:p>
            <a:r>
              <a:rPr lang="en-US" dirty="0" smtClean="0"/>
              <a:t>– Higgs, 2012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8" name="Picture 4" descr="http://www-history.mcs.st-and.ac.uk/BigPictures/Faraday_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641" y="1433464"/>
            <a:ext cx="3856359" cy="4875856"/>
          </a:xfrm>
          <a:prstGeom prst="rect">
            <a:avLst/>
          </a:prstGeom>
          <a:noFill/>
        </p:spPr>
      </p:pic>
      <p:pic>
        <p:nvPicPr>
          <p:cNvPr id="9" name="Picture 6" descr="http://edu.glogster.com/media/5/18/62/37/18623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1" y="1412776"/>
            <a:ext cx="3851919" cy="5024242"/>
          </a:xfrm>
          <a:prstGeom prst="rect">
            <a:avLst/>
          </a:prstGeom>
          <a:noFill/>
        </p:spPr>
      </p:pic>
      <p:pic>
        <p:nvPicPr>
          <p:cNvPr id="10" name="Picture 8" descr="http://physicsworld.com/blog/higgs%20potrait.jpg"/>
          <p:cNvPicPr>
            <a:picLocks noChangeAspect="1" noChangeArrowheads="1"/>
          </p:cNvPicPr>
          <p:nvPr/>
        </p:nvPicPr>
        <p:blipFill>
          <a:blip r:embed="rId4" cstate="print"/>
          <a:srcRect l="22092" r="8997"/>
          <a:stretch>
            <a:fillRect/>
          </a:stretch>
        </p:blipFill>
        <p:spPr bwMode="auto">
          <a:xfrm>
            <a:off x="4067944" y="1476784"/>
            <a:ext cx="5068842" cy="489654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5457998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i="1" dirty="0" smtClean="0">
                <a:latin typeface="Calibri" pitchFamily="34" charset="0"/>
                <a:cs typeface="Calibri" pitchFamily="34" charset="0"/>
              </a:rPr>
              <a:t>What is the </a:t>
            </a:r>
            <a:r>
              <a:rPr lang="en-US" sz="2700" b="1" i="1" dirty="0" smtClean="0">
                <a:latin typeface="Calibri" pitchFamily="34" charset="0"/>
                <a:cs typeface="Calibri" pitchFamily="34" charset="0"/>
              </a:rPr>
              <a:t>use of </a:t>
            </a:r>
            <a:r>
              <a:rPr lang="en-US" sz="2700" b="1" i="1" dirty="0" smtClean="0">
                <a:latin typeface="Calibri" pitchFamily="34" charset="0"/>
                <a:cs typeface="Calibri" pitchFamily="34" charset="0"/>
              </a:rPr>
              <a:t>a small child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IN</a:t>
            </a:r>
            <a:br>
              <a:rPr lang="en-US" dirty="0" smtClean="0"/>
            </a:br>
            <a:r>
              <a:rPr lang="en-US" dirty="0" smtClean="0"/>
              <a:t>CONDENSED MATTER physics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Part I.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00298" y="4429132"/>
            <a:ext cx="4143404" cy="1785950"/>
          </a:xfrm>
        </p:spPr>
        <p:txBody>
          <a:bodyPr/>
          <a:lstStyle/>
          <a:p>
            <a:pPr lvl="1"/>
            <a:r>
              <a:rPr lang="en-US" dirty="0" smtClean="0"/>
              <a:t>Material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071966" cy="564360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Origin</a:t>
            </a:r>
          </a:p>
          <a:p>
            <a:pPr lvl="1"/>
            <a:r>
              <a:rPr lang="en-US" dirty="0" smtClean="0"/>
              <a:t>Synchrotron radiation: GE, 1946</a:t>
            </a:r>
          </a:p>
          <a:p>
            <a:pPr lvl="1"/>
            <a:r>
              <a:rPr lang="en-US" dirty="0" smtClean="0"/>
              <a:t>SLS: ~1980s</a:t>
            </a:r>
          </a:p>
          <a:p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Use synchrotron light source (SLS = dedicated accelerator)</a:t>
            </a:r>
          </a:p>
          <a:p>
            <a:pPr lvl="1"/>
            <a:r>
              <a:rPr lang="en-US" dirty="0" smtClean="0"/>
              <a:t>Crystallography:  X-ray diffraction technique</a:t>
            </a:r>
          </a:p>
          <a:p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Interference pattern made by transmission or reflection of x-rays from a crystal (Bragg scattering)</a:t>
            </a:r>
          </a:p>
          <a:p>
            <a:pPr lvl="1"/>
            <a:r>
              <a:rPr lang="en-US" dirty="0" smtClean="0"/>
              <a:t>Also by x-ray fluorescence (like scintillator but excitation by x-rays)</a:t>
            </a:r>
          </a:p>
          <a:p>
            <a:pPr lvl="1"/>
            <a:r>
              <a:rPr lang="en-US" dirty="0" smtClean="0"/>
              <a:t>Examine diffraction pattern</a:t>
            </a:r>
          </a:p>
          <a:p>
            <a:pPr lvl="1"/>
            <a:r>
              <a:rPr lang="en-US" dirty="0" smtClean="0"/>
              <a:t>Reconstruct crystal structure:  atomic locations, electron </a:t>
            </a:r>
            <a:r>
              <a:rPr lang="en-US" dirty="0" smtClean="0"/>
              <a:t>orbital densities,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Computationally model crystal structure of material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Structure with SLS</a:t>
            </a:r>
            <a:endParaRPr lang="en-US" dirty="0"/>
          </a:p>
        </p:txBody>
      </p:sp>
      <p:pic>
        <p:nvPicPr>
          <p:cNvPr id="10" name="Picture 4" descr="http://www.scienceiscool.org/solids/FG11_039.gif"/>
          <p:cNvPicPr>
            <a:picLocks noChangeAspect="1" noChangeArrowheads="1"/>
          </p:cNvPicPr>
          <p:nvPr/>
        </p:nvPicPr>
        <p:blipFill>
          <a:blip r:embed="rId2" cstate="print"/>
          <a:srcRect l="5595"/>
          <a:stretch>
            <a:fillRect/>
          </a:stretch>
        </p:blipFill>
        <p:spPr bwMode="auto">
          <a:xfrm>
            <a:off x="4427984" y="3170661"/>
            <a:ext cx="4716016" cy="3330342"/>
          </a:xfrm>
          <a:prstGeom prst="rect">
            <a:avLst/>
          </a:prstGeom>
          <a:noFill/>
        </p:spPr>
      </p:pic>
      <p:pic>
        <p:nvPicPr>
          <p:cNvPr id="11" name="Picture 6" descr="File:Bragg diffraction 2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2684570" cy="1728192"/>
          </a:xfrm>
          <a:prstGeom prst="rect">
            <a:avLst/>
          </a:prstGeom>
          <a:noFill/>
        </p:spPr>
      </p:pic>
      <p:pic>
        <p:nvPicPr>
          <p:cNvPr id="17" name="Picture 4" descr="2d \sin \theta = n \lamb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7287" y="1160034"/>
            <a:ext cx="1038225" cy="14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Crystallographic Patterns</a:t>
            </a:r>
            <a:endParaRPr lang="en-US" dirty="0"/>
          </a:p>
        </p:txBody>
      </p:sp>
      <p:pic>
        <p:nvPicPr>
          <p:cNvPr id="8" name="Picture 4" descr="http://news.chess.cornell.edu/images/DSsolva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428736"/>
            <a:ext cx="4762500" cy="2419351"/>
          </a:xfrm>
          <a:prstGeom prst="rect">
            <a:avLst/>
          </a:prstGeom>
          <a:noFill/>
        </p:spPr>
      </p:pic>
      <p:pic>
        <p:nvPicPr>
          <p:cNvPr id="9" name="Picture 2" descr="https://wiki.brown.edu/confluence/download/attachments/5896/diffraction.jpg?version=1&amp;modificationDate=1183642716000"/>
          <p:cNvPicPr>
            <a:picLocks noChangeAspect="1" noChangeArrowheads="1"/>
          </p:cNvPicPr>
          <p:nvPr/>
        </p:nvPicPr>
        <p:blipFill>
          <a:blip r:embed="rId3" cstate="print"/>
          <a:srcRect r="5259"/>
          <a:stretch>
            <a:fillRect/>
          </a:stretch>
        </p:blipFill>
        <p:spPr bwMode="auto">
          <a:xfrm>
            <a:off x="928662" y="1285860"/>
            <a:ext cx="2707234" cy="27813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28662" y="4143380"/>
            <a:ext cx="270723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X-ray diffraction pattern</a:t>
            </a:r>
            <a:r>
              <a:rPr lang="en-US" b="1" dirty="0" smtClean="0"/>
              <a:t>, single </a:t>
            </a:r>
            <a:r>
              <a:rPr lang="en-US" b="1" dirty="0" smtClean="0"/>
              <a:t>aluminum crystal, </a:t>
            </a:r>
          </a:p>
          <a:p>
            <a:r>
              <a:rPr lang="en-US" sz="1600" i="1" dirty="0" smtClean="0"/>
              <a:t>H.J. </a:t>
            </a:r>
            <a:r>
              <a:rPr lang="en-US" sz="1600" i="1" dirty="0" err="1" smtClean="0"/>
              <a:t>Milledge</a:t>
            </a:r>
            <a:r>
              <a:rPr lang="en-US" sz="1600" i="1" dirty="0" smtClean="0"/>
              <a:t>, University College, London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724128" y="421481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X-ray diffraction </a:t>
            </a:r>
            <a:r>
              <a:rPr lang="en-US" b="1" dirty="0" smtClean="0"/>
              <a:t>patterns</a:t>
            </a:r>
            <a:r>
              <a:rPr lang="en-US" b="1" dirty="0" smtClean="0"/>
              <a:t>, </a:t>
            </a:r>
          </a:p>
          <a:p>
            <a:r>
              <a:rPr lang="en-US" b="1" dirty="0" err="1" smtClean="0"/>
              <a:t>nano</a:t>
            </a:r>
            <a:r>
              <a:rPr lang="en-US" b="1" dirty="0" smtClean="0"/>
              <a:t>-crystal lattices,</a:t>
            </a:r>
            <a:r>
              <a:rPr lang="en-US" dirty="0" smtClean="0"/>
              <a:t> </a:t>
            </a:r>
          </a:p>
          <a:p>
            <a:r>
              <a:rPr lang="en-US" sz="1600" i="1" dirty="0" smtClean="0"/>
              <a:t>www.chess.cornell.edu</a:t>
            </a:r>
            <a:endParaRPr lang="en-US" sz="1600" i="1" dirty="0"/>
          </a:p>
        </p:txBody>
      </p:sp>
      <p:pic>
        <p:nvPicPr>
          <p:cNvPr id="12" name="Picture 6" descr="http://ysm.research.yale.edu/images/77.2/articles-protein-xr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1949202" cy="194920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796136" y="5733256"/>
            <a:ext cx="2843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DNA structure, </a:t>
            </a:r>
            <a:r>
              <a:rPr lang="en-US" sz="1600" dirty="0" smtClean="0"/>
              <a:t>1950s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Crystallographic Patterns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5720" y="857232"/>
            <a:ext cx="8501090" cy="5667393"/>
            <a:chOff x="285720" y="857232"/>
            <a:chExt cx="8501090" cy="5667393"/>
          </a:xfrm>
        </p:grpSpPr>
        <p:pic>
          <p:nvPicPr>
            <p:cNvPr id="9" name="Picture 4" descr="http://www6.slac.stanford.edu/webimages/protease-larg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857232"/>
              <a:ext cx="8501090" cy="5667393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5885962" y="5500702"/>
              <a:ext cx="2826415" cy="92333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r"/>
              <a:r>
                <a:rPr lang="en-US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protein crystallography:</a:t>
              </a:r>
            </a:p>
            <a:p>
              <a:pPr algn="r"/>
              <a:r>
                <a:rPr lang="en-US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RNA polymerase,</a:t>
              </a:r>
            </a:p>
            <a:p>
              <a:pPr algn="r"/>
              <a:r>
                <a:rPr lang="en-US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30,000 individual atoms</a:t>
              </a:r>
              <a:endPara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www.nsls.bnl.gov/about/imagelibrary/images/lr/VUV_Floor7_lowres.jpg"/>
          <p:cNvPicPr>
            <a:picLocks noChangeAspect="1" noChangeArrowheads="1"/>
          </p:cNvPicPr>
          <p:nvPr/>
        </p:nvPicPr>
        <p:blipFill>
          <a:blip r:embed="rId2" cstate="print"/>
          <a:srcRect l="5479"/>
          <a:stretch>
            <a:fillRect/>
          </a:stretch>
        </p:blipFill>
        <p:spPr bwMode="auto">
          <a:xfrm>
            <a:off x="3869221" y="3643314"/>
            <a:ext cx="5274779" cy="1714512"/>
          </a:xfrm>
          <a:prstGeom prst="rect">
            <a:avLst/>
          </a:prstGeom>
          <a:noFill/>
        </p:spPr>
      </p:pic>
      <p:pic>
        <p:nvPicPr>
          <p:cNvPr id="11" name="Picture 8" descr="http://www.lightsources.org/imagebank/images/SOL008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57232"/>
            <a:ext cx="4500562" cy="273034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3610744" cy="56436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Accelerator Facilities</a:t>
            </a:r>
          </a:p>
          <a:p>
            <a:pPr lvl="1"/>
            <a:r>
              <a:rPr lang="en-US" dirty="0" smtClean="0"/>
              <a:t>Dozen facilities worldwide</a:t>
            </a:r>
          </a:p>
          <a:p>
            <a:pPr lvl="2"/>
            <a:r>
              <a:rPr lang="en-US" dirty="0" smtClean="0"/>
              <a:t>NSLS Brookhaven, SSRL Stanford, ALS Berkeley, APS Argonne, CHESS Cornell … </a:t>
            </a:r>
          </a:p>
          <a:p>
            <a:pPr lvl="1"/>
            <a:r>
              <a:rPr lang="en-US" dirty="0" smtClean="0"/>
              <a:t>Multi-disciplinary research</a:t>
            </a:r>
          </a:p>
          <a:p>
            <a:pPr lvl="2"/>
            <a:r>
              <a:rPr lang="en-US" dirty="0" smtClean="0"/>
              <a:t>physics, chemistry, biology, materials science, environmental science, art</a:t>
            </a:r>
          </a:p>
          <a:p>
            <a:pPr lvl="1"/>
            <a:r>
              <a:rPr lang="en-US" dirty="0" smtClean="0"/>
              <a:t>Using HEP accelerator tech to study structure and function</a:t>
            </a:r>
          </a:p>
          <a:p>
            <a:r>
              <a:rPr lang="en-US" dirty="0" smtClean="0"/>
              <a:t>Synchrotron Radiation</a:t>
            </a:r>
          </a:p>
          <a:p>
            <a:pPr lvl="1"/>
            <a:r>
              <a:rPr lang="en-US" dirty="0" smtClean="0"/>
              <a:t>Photons generated by acceleration of e–,p beam (bend, wiggler magnets)</a:t>
            </a:r>
          </a:p>
          <a:p>
            <a:pPr lvl="2"/>
            <a:r>
              <a:rPr lang="en-US" dirty="0" smtClean="0"/>
              <a:t>do this on purpose!</a:t>
            </a:r>
          </a:p>
          <a:p>
            <a:pPr lvl="1"/>
            <a:r>
              <a:rPr lang="en-US" dirty="0" smtClean="0"/>
              <a:t>Broad energy spectrum (tunable)</a:t>
            </a:r>
          </a:p>
          <a:p>
            <a:pPr lvl="1"/>
            <a:r>
              <a:rPr lang="en-US" dirty="0" smtClean="0"/>
              <a:t>High intensity on target 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Synchrotron Light Sources</a:t>
            </a:r>
            <a:endParaRPr lang="en-US" dirty="0"/>
          </a:p>
        </p:txBody>
      </p:sp>
      <p:pic>
        <p:nvPicPr>
          <p:cNvPr id="8" name="Picture 6" descr="File:Undula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994" y="5417809"/>
            <a:ext cx="2286016" cy="144019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176795" y="314324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SOLEIL, France</a:t>
            </a:r>
            <a:endParaRPr lang="en-US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7940" y="4929198"/>
            <a:ext cx="146706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NSLS, BNL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915041">
            <a:off x="7557499" y="5601378"/>
            <a:ext cx="10269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 wigglers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3" name="Picture 2" descr="File:Syncrotr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445224"/>
            <a:ext cx="1944216" cy="112086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076056" y="5445224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bending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APPLICATIONS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II.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R. Mountain, Syracuse University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 QuarkNet Program, Summer 2012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21A0-9D5F-4A34-91EE-64829328AFD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00298" y="4357694"/>
            <a:ext cx="3643338" cy="1857388"/>
          </a:xfrm>
        </p:spPr>
        <p:txBody>
          <a:bodyPr/>
          <a:lstStyle/>
          <a:p>
            <a:pPr lvl="1"/>
            <a:r>
              <a:rPr lang="en-US" dirty="0" smtClean="0"/>
              <a:t>Medical Imaging</a:t>
            </a:r>
          </a:p>
          <a:p>
            <a:pPr lvl="1"/>
            <a:r>
              <a:rPr lang="en-US" dirty="0" smtClean="0"/>
              <a:t>Clinical Treatments (e.g. </a:t>
            </a:r>
            <a:r>
              <a:rPr lang="en-US" dirty="0" err="1" smtClean="0"/>
              <a:t>Oncological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2001</Words>
  <Application>Microsoft Office PowerPoint</Application>
  <PresentationFormat>On-screen Show (4:3)</PresentationFormat>
  <Paragraphs>393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Document</vt:lpstr>
      <vt:lpstr>APPLICATIONS of  HIGH ENERGY PHYSICS –(  R&amp;D, IDEAS, TECH  )–    .: mainly particle accelerators and detectors :.</vt:lpstr>
      <vt:lpstr>Overview</vt:lpstr>
      <vt:lpstr>No Higgs Today!</vt:lpstr>
      <vt:lpstr>APPLICATIONS IN CONDENSED MATTER physics</vt:lpstr>
      <vt:lpstr>Material Structure with SLS</vt:lpstr>
      <vt:lpstr>Crystallographic Patterns</vt:lpstr>
      <vt:lpstr>Crystallographic Patterns</vt:lpstr>
      <vt:lpstr>Synchrotron Light Sources</vt:lpstr>
      <vt:lpstr>MEDICAL APPLICATIONS</vt:lpstr>
      <vt:lpstr>X-Rays</vt:lpstr>
      <vt:lpstr>Positron Emission Tomography (PET)</vt:lpstr>
      <vt:lpstr>PET Images </vt:lpstr>
      <vt:lpstr>Proton Therapy (PT)</vt:lpstr>
      <vt:lpstr>NPTC @ MGH — Cyclotron</vt:lpstr>
      <vt:lpstr>NPTC @ MGH — Beamline</vt:lpstr>
      <vt:lpstr>NPTC @ MGH — Patient Area</vt:lpstr>
      <vt:lpstr>Heidelberg Therapy Facility</vt:lpstr>
      <vt:lpstr>Gamma Knife</vt:lpstr>
      <vt:lpstr>Applications to  archaeology</vt:lpstr>
      <vt:lpstr>Muon Tomography</vt:lpstr>
      <vt:lpstr>Security / defense  applications</vt:lpstr>
      <vt:lpstr>Muon Scatter Tomography</vt:lpstr>
      <vt:lpstr>Backscatter Scanners</vt:lpstr>
      <vt:lpstr>Backscatter vs Transmission</vt:lpstr>
      <vt:lpstr>Backscatter Images</vt:lpstr>
      <vt:lpstr>Mobile Backscatter Van</vt:lpstr>
      <vt:lpstr>Applications TO  ELECTRONICS AND COMPUTING</vt:lpstr>
      <vt:lpstr>Radiation Damage to Micro-Electronics</vt:lpstr>
      <vt:lpstr>Typical Test Setup (SU HEP)</vt:lpstr>
      <vt:lpstr>Computing &amp; Networks</vt:lpstr>
      <vt:lpstr>Had Enough?</vt:lpstr>
      <vt:lpstr>The Future:  Are We There Yet?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Ray MOUNTAIN</cp:lastModifiedBy>
  <cp:revision>284</cp:revision>
  <dcterms:modified xsi:type="dcterms:W3CDTF">2012-07-13T14:18:21Z</dcterms:modified>
</cp:coreProperties>
</file>